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8"/>
  </p:handoutMasterIdLst>
  <p:sldIdLst>
    <p:sldId id="256" r:id="rId2"/>
    <p:sldId id="263" r:id="rId3"/>
    <p:sldId id="264" r:id="rId4"/>
    <p:sldId id="281" r:id="rId5"/>
    <p:sldId id="265" r:id="rId6"/>
    <p:sldId id="266" r:id="rId7"/>
    <p:sldId id="267" r:id="rId8"/>
    <p:sldId id="268" r:id="rId9"/>
    <p:sldId id="269" r:id="rId10"/>
    <p:sldId id="270" r:id="rId11"/>
    <p:sldId id="257" r:id="rId12"/>
    <p:sldId id="258" r:id="rId13"/>
    <p:sldId id="259" r:id="rId14"/>
    <p:sldId id="260" r:id="rId15"/>
    <p:sldId id="261" r:id="rId16"/>
    <p:sldId id="262" r:id="rId17"/>
    <p:sldId id="275" r:id="rId18"/>
    <p:sldId id="276" r:id="rId19"/>
    <p:sldId id="277" r:id="rId20"/>
    <p:sldId id="271" r:id="rId21"/>
    <p:sldId id="272" r:id="rId22"/>
    <p:sldId id="278" r:id="rId23"/>
    <p:sldId id="273" r:id="rId24"/>
    <p:sldId id="279" r:id="rId25"/>
    <p:sldId id="274" r:id="rId26"/>
    <p:sldId id="280" r:id="rId2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4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EB2F1067-AED3-4AE4-B0DC-CDCD9AC22CE0}" type="datetimeFigureOut">
              <a:rPr lang="en-US" smtClean="0"/>
              <a:pPr/>
              <a:t>8/26/13</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00762E1A-623C-480C-B30F-5041DD2891D1}" type="slidenum">
              <a:rPr lang="en-US" smtClean="0"/>
              <a:pPr/>
              <a:t>‹#›</a:t>
            </a:fld>
            <a:endParaRPr lang="en-US"/>
          </a:p>
        </p:txBody>
      </p:sp>
    </p:spTree>
    <p:extLst>
      <p:ext uri="{BB962C8B-B14F-4D97-AF65-F5344CB8AC3E}">
        <p14:creationId xmlns:p14="http://schemas.microsoft.com/office/powerpoint/2010/main" val="2928746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FE36B4A-E00C-4624-A0D8-37284193C41A}" type="datetimeFigureOut">
              <a:rPr lang="en-US" smtClean="0"/>
              <a:pPr/>
              <a:t>8/26/13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F9D4699-C9D3-4007-961A-793A46A0B51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36B4A-E00C-4624-A0D8-37284193C41A}" type="datetimeFigureOut">
              <a:rPr lang="en-US" smtClean="0"/>
              <a:pPr/>
              <a:t>8/26/13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D4699-C9D3-4007-961A-793A46A0B51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3F9D4699-C9D3-4007-961A-793A46A0B51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36B4A-E00C-4624-A0D8-37284193C41A}" type="datetimeFigureOut">
              <a:rPr lang="en-US" smtClean="0"/>
              <a:pPr/>
              <a:t>8/26/13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E36B4A-E00C-4624-A0D8-37284193C41A}" type="datetimeFigureOut">
              <a:rPr lang="en-US" smtClean="0"/>
              <a:pPr/>
              <a:t>8/26/13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3F9D4699-C9D3-4007-961A-793A46A0B51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FE36B4A-E00C-4624-A0D8-37284193C41A}" type="datetimeFigureOut">
              <a:rPr lang="en-US" smtClean="0"/>
              <a:pPr/>
              <a:t>8/26/13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F9D4699-C9D3-4007-961A-793A46A0B51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FE36B4A-E00C-4624-A0D8-37284193C41A}" type="datetimeFigureOut">
              <a:rPr lang="en-US" smtClean="0"/>
              <a:pPr/>
              <a:t>8/26/13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D4699-C9D3-4007-961A-793A46A0B51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FE36B4A-E00C-4624-A0D8-37284193C41A}" type="datetimeFigureOut">
              <a:rPr lang="en-US" smtClean="0"/>
              <a:pPr/>
              <a:t>8/26/13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F9D4699-C9D3-4007-961A-793A46A0B51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E36B4A-E00C-4624-A0D8-37284193C41A}" type="datetimeFigureOut">
              <a:rPr lang="en-US" smtClean="0"/>
              <a:pPr/>
              <a:t>8/26/13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3F9D4699-C9D3-4007-961A-793A46A0B51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FE36B4A-E00C-4624-A0D8-37284193C41A}" type="datetimeFigureOut">
              <a:rPr lang="en-US" smtClean="0"/>
              <a:pPr/>
              <a:t>8/26/13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F9D4699-C9D3-4007-961A-793A46A0B51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F9D4699-C9D3-4007-961A-793A46A0B51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FE36B4A-E00C-4624-A0D8-37284193C41A}" type="datetimeFigureOut">
              <a:rPr lang="en-US" smtClean="0"/>
              <a:pPr/>
              <a:t>8/26/13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3F9D4699-C9D3-4007-961A-793A46A0B51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FE36B4A-E00C-4624-A0D8-37284193C41A}" type="datetimeFigureOut">
              <a:rPr lang="en-US" smtClean="0"/>
              <a:pPr/>
              <a:t>8/26/13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FE36B4A-E00C-4624-A0D8-37284193C41A}" type="datetimeFigureOut">
              <a:rPr lang="en-US" smtClean="0"/>
              <a:pPr/>
              <a:t>8/26/13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F9D4699-C9D3-4007-961A-793A46A0B51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4000" dirty="0" smtClean="0"/>
              <a:t>Gifted &amp; Talented</a:t>
            </a:r>
          </a:p>
          <a:p>
            <a:r>
              <a:rPr lang="en-US" sz="2800" dirty="0" smtClean="0"/>
              <a:t>Grade Level service plan</a:t>
            </a:r>
          </a:p>
          <a:p>
            <a:r>
              <a:rPr lang="en-US" sz="2800" dirty="0" smtClean="0"/>
              <a:t>For </a:t>
            </a:r>
          </a:p>
          <a:p>
            <a:r>
              <a:rPr lang="en-US" sz="4000" dirty="0" smtClean="0"/>
              <a:t>2013-2014</a:t>
            </a:r>
            <a:endParaRPr lang="en-US" sz="4000" dirty="0"/>
          </a:p>
        </p:txBody>
      </p:sp>
      <p:sp>
        <p:nvSpPr>
          <p:cNvPr id="2" name="Title 1"/>
          <p:cNvSpPr>
            <a:spLocks noGrp="1"/>
          </p:cNvSpPr>
          <p:nvPr>
            <p:ph type="ctrTitle"/>
          </p:nvPr>
        </p:nvSpPr>
        <p:spPr/>
        <p:txBody>
          <a:bodyPr/>
          <a:lstStyle/>
          <a:p>
            <a:r>
              <a:rPr lang="en-US" dirty="0" smtClean="0"/>
              <a:t>GT Services</a:t>
            </a:r>
            <a:endParaRPr lang="en-US" dirty="0"/>
          </a:p>
        </p:txBody>
      </p:sp>
      <p:pic>
        <p:nvPicPr>
          <p:cNvPr id="4" name="Picture 3" descr="IMG_0814.JPG"/>
          <p:cNvPicPr>
            <a:picLocks noChangeAspect="1"/>
          </p:cNvPicPr>
          <p:nvPr/>
        </p:nvPicPr>
        <p:blipFill>
          <a:blip r:embed="rId2" cstate="print"/>
          <a:stretch>
            <a:fillRect/>
          </a:stretch>
        </p:blipFill>
        <p:spPr>
          <a:xfrm>
            <a:off x="6781800" y="152400"/>
            <a:ext cx="2038350" cy="2362200"/>
          </a:xfrm>
          <a:prstGeom prst="rect">
            <a:avLst/>
          </a:prstGeom>
        </p:spPr>
      </p:pic>
      <p:pic>
        <p:nvPicPr>
          <p:cNvPr id="5" name="Picture 4" descr="Image060.JPG"/>
          <p:cNvPicPr>
            <a:picLocks noChangeAspect="1"/>
          </p:cNvPicPr>
          <p:nvPr/>
        </p:nvPicPr>
        <p:blipFill>
          <a:blip r:embed="rId3" cstate="print"/>
          <a:stretch>
            <a:fillRect/>
          </a:stretch>
        </p:blipFill>
        <p:spPr>
          <a:xfrm>
            <a:off x="228600" y="228600"/>
            <a:ext cx="1905000" cy="2540000"/>
          </a:xfrm>
          <a:prstGeom prst="rect">
            <a:avLst/>
          </a:prstGeom>
        </p:spPr>
      </p:pic>
      <p:pic>
        <p:nvPicPr>
          <p:cNvPr id="6" name="Picture 5" descr="IMG_0302.JPG"/>
          <p:cNvPicPr>
            <a:picLocks noChangeAspect="1"/>
          </p:cNvPicPr>
          <p:nvPr/>
        </p:nvPicPr>
        <p:blipFill>
          <a:blip r:embed="rId4" cstate="print"/>
          <a:stretch>
            <a:fillRect/>
          </a:stretch>
        </p:blipFill>
        <p:spPr>
          <a:xfrm>
            <a:off x="2362200" y="304800"/>
            <a:ext cx="4191000" cy="243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Gifted and Talented Referral</a:t>
            </a:r>
            <a:endParaRPr lang="en-US" dirty="0"/>
          </a:p>
        </p:txBody>
      </p:sp>
      <p:sp>
        <p:nvSpPr>
          <p:cNvPr id="3" name="Content Placeholder 2"/>
          <p:cNvSpPr>
            <a:spLocks noGrp="1"/>
          </p:cNvSpPr>
          <p:nvPr>
            <p:ph sz="quarter" idx="1"/>
          </p:nvPr>
        </p:nvSpPr>
        <p:spPr>
          <a:xfrm>
            <a:off x="301752" y="1371600"/>
            <a:ext cx="8689848" cy="5029200"/>
          </a:xfrm>
        </p:spPr>
        <p:txBody>
          <a:bodyPr>
            <a:noAutofit/>
          </a:bodyPr>
          <a:lstStyle/>
          <a:p>
            <a:r>
              <a:rPr lang="en-US" sz="1000" b="1" dirty="0" smtClean="0"/>
              <a:t>Date</a:t>
            </a:r>
            <a:r>
              <a:rPr lang="en-US" sz="1000" dirty="0" smtClean="0"/>
              <a:t> of Referral _______________________________ </a:t>
            </a:r>
          </a:p>
          <a:p>
            <a:r>
              <a:rPr lang="en-US" sz="1000" dirty="0" smtClean="0"/>
              <a:t> </a:t>
            </a:r>
          </a:p>
          <a:p>
            <a:r>
              <a:rPr lang="en-US" sz="1000" dirty="0" smtClean="0"/>
              <a:t>Student Name ________________________________ Student ID Number ______________ </a:t>
            </a:r>
          </a:p>
          <a:p>
            <a:r>
              <a:rPr lang="en-US" sz="1000" dirty="0" smtClean="0"/>
              <a:t> </a:t>
            </a:r>
          </a:p>
          <a:p>
            <a:r>
              <a:rPr lang="en-US" sz="1000" dirty="0" smtClean="0"/>
              <a:t>Campus: ________________</a:t>
            </a:r>
            <a:r>
              <a:rPr lang="en-US" sz="1000" b="1" dirty="0" smtClean="0"/>
              <a:t> </a:t>
            </a:r>
            <a:endParaRPr lang="en-US" sz="1000" dirty="0" smtClean="0"/>
          </a:p>
          <a:p>
            <a:r>
              <a:rPr lang="en-US" sz="1000" dirty="0" smtClean="0"/>
              <a:t> </a:t>
            </a:r>
          </a:p>
          <a:p>
            <a:r>
              <a:rPr lang="en-US" sz="1000" dirty="0" smtClean="0"/>
              <a:t>Classroom Teacher ____________________________  Grade ________________________</a:t>
            </a:r>
          </a:p>
          <a:p>
            <a:r>
              <a:rPr lang="en-US" sz="1000" dirty="0" smtClean="0"/>
              <a:t> </a:t>
            </a:r>
          </a:p>
          <a:p>
            <a:r>
              <a:rPr lang="en-US" sz="1000" dirty="0" smtClean="0"/>
              <a:t>Name of person referring student for GT testing ______________________________________ </a:t>
            </a:r>
          </a:p>
          <a:p>
            <a:r>
              <a:rPr lang="en-US" sz="1000" dirty="0" smtClean="0"/>
              <a:t> </a:t>
            </a:r>
          </a:p>
          <a:p>
            <a:r>
              <a:rPr lang="en-US" sz="1000" dirty="0" smtClean="0"/>
              <a:t>Relation to student_____________________________________________________________ </a:t>
            </a:r>
          </a:p>
          <a:p>
            <a:r>
              <a:rPr lang="en-US" sz="1000" dirty="0" smtClean="0"/>
              <a:t> </a:t>
            </a:r>
          </a:p>
          <a:p>
            <a:r>
              <a:rPr lang="en-US" sz="1000" dirty="0" smtClean="0"/>
              <a:t>How long have you known this student? ____________ </a:t>
            </a:r>
          </a:p>
          <a:p>
            <a:r>
              <a:rPr lang="en-US" sz="1000" dirty="0" smtClean="0"/>
              <a:t> Please explain why you feel this student should be assessed for Gifted and Talented Services. </a:t>
            </a:r>
          </a:p>
          <a:p>
            <a:r>
              <a:rPr lang="en-US" sz="1000" dirty="0" smtClean="0"/>
              <a:t>____________________________________________________________________________________________________________________________________________________________</a:t>
            </a:r>
          </a:p>
          <a:p>
            <a:r>
              <a:rPr lang="en-US" sz="1000" dirty="0" smtClean="0"/>
              <a:t>__________________________________________________________________________________________________________________________________________________________________________________________________________ </a:t>
            </a:r>
          </a:p>
          <a:p>
            <a:r>
              <a:rPr lang="en-US" sz="1000" dirty="0" smtClean="0"/>
              <a:t>  Provide examples of behaviors or characteristics of giftedness you have seen displayed by this student. Be specific. </a:t>
            </a:r>
          </a:p>
          <a:p>
            <a:r>
              <a:rPr lang="en-US" sz="10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p>
          <a:p>
            <a:r>
              <a:rPr lang="en-US" sz="1000" dirty="0" smtClean="0"/>
              <a:t> Additional Comments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p>
          <a:p>
            <a:r>
              <a:rPr lang="en-US" sz="1000" dirty="0" smtClean="0"/>
              <a:t>  Referred students will be assessed during the next available testing round.</a:t>
            </a:r>
          </a:p>
          <a:p>
            <a:r>
              <a:rPr lang="en-US" sz="1000" dirty="0" smtClean="0"/>
              <a:t>Results will be sent home approximately six weeks after testing begins.</a:t>
            </a:r>
          </a:p>
          <a:p>
            <a:r>
              <a:rPr lang="en-US" sz="1000" dirty="0" smtClean="0"/>
              <a:t> </a:t>
            </a:r>
          </a:p>
          <a:p>
            <a:r>
              <a:rPr lang="en-US" sz="1000" dirty="0" smtClean="0"/>
              <a:t> </a:t>
            </a:r>
          </a:p>
          <a:p>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 Service Plan</a:t>
            </a:r>
            <a:endParaRPr lang="en-US" dirty="0"/>
          </a:p>
        </p:txBody>
      </p:sp>
      <p:sp>
        <p:nvSpPr>
          <p:cNvPr id="5" name="Content Placeholder 4"/>
          <p:cNvSpPr>
            <a:spLocks noGrp="1"/>
          </p:cNvSpPr>
          <p:nvPr>
            <p:ph sz="quarter" idx="1"/>
          </p:nvPr>
        </p:nvSpPr>
        <p:spPr/>
        <p:txBody>
          <a:bodyPr/>
          <a:lstStyle/>
          <a:p>
            <a:pPr>
              <a:buNone/>
            </a:pPr>
            <a:r>
              <a:rPr lang="en-US" dirty="0" smtClean="0"/>
              <a:t> All students are automatically considered for gifted/talented and other advanced level services. All students will receive the following services:</a:t>
            </a:r>
          </a:p>
          <a:p>
            <a:r>
              <a:rPr lang="en-US" dirty="0" smtClean="0"/>
              <a:t>Classroom teachers with a minimum of 6 hours GT training</a:t>
            </a:r>
          </a:p>
          <a:p>
            <a:r>
              <a:rPr lang="en-US" dirty="0" smtClean="0"/>
              <a:t>4 planned learning experiences, lead and assessed by GT facilitator in regular classroom</a:t>
            </a:r>
          </a:p>
          <a:p>
            <a:r>
              <a:rPr lang="en-US" dirty="0" smtClean="0"/>
              <a:t>Non verbal ability assessment in January</a:t>
            </a:r>
          </a:p>
          <a:p>
            <a:r>
              <a:rPr lang="en-US" dirty="0" smtClean="0"/>
              <a:t>Curriculum differentiation as needed.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Grade</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All students will receive the following GT services:</a:t>
            </a:r>
          </a:p>
          <a:p>
            <a:r>
              <a:rPr lang="en-US" dirty="0" smtClean="0"/>
              <a:t>Classroom teacher with a minimum of 6 hours GT training</a:t>
            </a:r>
          </a:p>
          <a:p>
            <a:r>
              <a:rPr lang="en-US" dirty="0" smtClean="0"/>
              <a:t>3 LISD planned experiences, lead and assessed by GT Facilitator in regular classrooms</a:t>
            </a:r>
          </a:p>
          <a:p>
            <a:r>
              <a:rPr lang="en-US" dirty="0" smtClean="0"/>
              <a:t>Curriculum differentiation as needed</a:t>
            </a:r>
          </a:p>
          <a:p>
            <a:endParaRPr lang="en-US" dirty="0" smtClean="0"/>
          </a:p>
          <a:p>
            <a:pPr>
              <a:buNone/>
            </a:pPr>
            <a:r>
              <a:rPr lang="en-US" sz="2200" dirty="0" smtClean="0"/>
              <a:t>Students with evidence of emerging GT potential in Kindergarten Planned Experiences and/or non verbal ability assessment will be placed in 1</a:t>
            </a:r>
            <a:r>
              <a:rPr lang="en-US" sz="2200" baseline="30000" dirty="0" smtClean="0"/>
              <a:t>st</a:t>
            </a:r>
            <a:r>
              <a:rPr lang="en-US" sz="2200" dirty="0" smtClean="0"/>
              <a:t> Grade GT cluster classroom at the beginning of the school year. Near the end of 1</a:t>
            </a:r>
            <a:r>
              <a:rPr lang="en-US" sz="2200" baseline="30000" dirty="0" smtClean="0"/>
              <a:t>st</a:t>
            </a:r>
            <a:r>
              <a:rPr lang="en-US" sz="2200" dirty="0" smtClean="0"/>
              <a:t> grade, parents of students with evidence of GT potential and testing readiness will be notified of opportunities for GT identification testing.</a:t>
            </a:r>
          </a:p>
          <a:p>
            <a:pPr>
              <a:buNone/>
            </a:pPr>
            <a:endParaRPr lang="en-US" dirty="0" smtClean="0"/>
          </a:p>
          <a:p>
            <a:pPr>
              <a:buNone/>
            </a:pPr>
            <a:endParaRPr lang="en-US"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Second Grade</a:t>
            </a:r>
            <a:endParaRPr lang="en-US" dirty="0"/>
          </a:p>
        </p:txBody>
      </p:sp>
      <p:sp>
        <p:nvSpPr>
          <p:cNvPr id="2" name="Subtitle 1"/>
          <p:cNvSpPr>
            <a:spLocks noGrp="1"/>
          </p:cNvSpPr>
          <p:nvPr>
            <p:ph sz="quarter" idx="1"/>
          </p:nvPr>
        </p:nvSpPr>
        <p:spPr/>
        <p:txBody>
          <a:bodyPr>
            <a:normAutofit/>
          </a:bodyPr>
          <a:lstStyle/>
          <a:p>
            <a:pPr algn="l"/>
            <a:r>
              <a:rPr lang="en-US" sz="2400" dirty="0" smtClean="0"/>
              <a:t>All students will receive the following GT services:</a:t>
            </a:r>
          </a:p>
          <a:p>
            <a:pPr algn="l">
              <a:buFont typeface="Arial" pitchFamily="34" charset="0"/>
              <a:buChar char="•"/>
            </a:pPr>
            <a:r>
              <a:rPr lang="en-US" sz="2400" dirty="0" smtClean="0"/>
              <a:t> </a:t>
            </a:r>
            <a:r>
              <a:rPr lang="en-US" sz="2400" dirty="0" smtClean="0">
                <a:latin typeface="+mj-lt"/>
              </a:rPr>
              <a:t>Classroom teacher with a minimum of 6 hours GT training</a:t>
            </a:r>
          </a:p>
          <a:p>
            <a:pPr algn="l">
              <a:buFont typeface="Arial" pitchFamily="34" charset="0"/>
              <a:buChar char="•"/>
            </a:pPr>
            <a:r>
              <a:rPr lang="en-US" sz="2400" dirty="0" smtClean="0">
                <a:latin typeface="+mj-lt"/>
              </a:rPr>
              <a:t>2 LISD planned learning experiences, Lead and assessed by GT Facilitator in regular classroom</a:t>
            </a:r>
          </a:p>
          <a:p>
            <a:pPr algn="l">
              <a:buFont typeface="Arial" pitchFamily="34" charset="0"/>
              <a:buChar char="•"/>
            </a:pPr>
            <a:r>
              <a:rPr lang="en-US" sz="2400" dirty="0" smtClean="0">
                <a:latin typeface="+mj-lt"/>
              </a:rPr>
              <a:t>Curriculum differentiation as needed</a:t>
            </a:r>
          </a:p>
          <a:p>
            <a:pPr algn="l">
              <a:buFont typeface="Arial" pitchFamily="34" charset="0"/>
              <a:buChar char="•"/>
            </a:pPr>
            <a:r>
              <a:rPr lang="en-US" sz="2400" dirty="0" smtClean="0">
                <a:latin typeface="+mj-lt"/>
              </a:rPr>
              <a:t>Opportunities for GT testing throughout the year</a:t>
            </a:r>
          </a:p>
          <a:p>
            <a:pPr algn="l">
              <a:buFont typeface="Arial" pitchFamily="34" charset="0"/>
              <a:buChar char="•"/>
            </a:pPr>
            <a:endParaRPr lang="en-US" dirty="0" smtClean="0">
              <a:latin typeface="+mj-lt"/>
            </a:endParaRPr>
          </a:p>
          <a:p>
            <a:pPr algn="l">
              <a:buNone/>
            </a:pPr>
            <a:r>
              <a:rPr lang="en-US" sz="2800" dirty="0" smtClean="0">
                <a:latin typeface="+mj-lt"/>
              </a:rPr>
              <a:t>Identified GT students will receive individualized GT service plans and be placed in a GT cluster classroom at the beginning of the year. </a:t>
            </a:r>
            <a:endParaRPr lang="en-US" sz="28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Fourth and Fifth Grade</a:t>
            </a:r>
            <a:endParaRPr lang="en-US" dirty="0"/>
          </a:p>
        </p:txBody>
      </p:sp>
      <p:sp>
        <p:nvSpPr>
          <p:cNvPr id="3" name="Content Placeholder 2"/>
          <p:cNvSpPr>
            <a:spLocks noGrp="1"/>
          </p:cNvSpPr>
          <p:nvPr>
            <p:ph sz="quarter" idx="1"/>
          </p:nvPr>
        </p:nvSpPr>
        <p:spPr/>
        <p:txBody>
          <a:bodyPr/>
          <a:lstStyle/>
          <a:p>
            <a:pPr>
              <a:buNone/>
            </a:pPr>
            <a:r>
              <a:rPr lang="en-US" dirty="0" smtClean="0"/>
              <a:t>All students will receive the following GT services</a:t>
            </a:r>
          </a:p>
          <a:p>
            <a:r>
              <a:rPr lang="en-US" dirty="0" smtClean="0"/>
              <a:t>Curriculum differentiation as needed</a:t>
            </a:r>
          </a:p>
          <a:p>
            <a:r>
              <a:rPr lang="en-US" dirty="0" smtClean="0"/>
              <a:t>Opportunities for GT identification testing throughout the year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Identified Gifted and Talented Students Second - Fifth</a:t>
            </a:r>
            <a:endParaRPr lang="en-US" sz="2400" dirty="0"/>
          </a:p>
        </p:txBody>
      </p:sp>
      <p:sp>
        <p:nvSpPr>
          <p:cNvPr id="3" name="Content Placeholder 2"/>
          <p:cNvSpPr>
            <a:spLocks noGrp="1"/>
          </p:cNvSpPr>
          <p:nvPr>
            <p:ph sz="quarter" idx="1"/>
          </p:nvPr>
        </p:nvSpPr>
        <p:spPr/>
        <p:txBody>
          <a:bodyPr/>
          <a:lstStyle/>
          <a:p>
            <a:pPr>
              <a:buNone/>
            </a:pPr>
            <a:r>
              <a:rPr lang="en-US" dirty="0" smtClean="0"/>
              <a:t>Identified GT students will receive an annual individualized GT service plan, designed by the campus GT facilitator with input from the student’s parent/guardians and classroom teacher. The plan will indicate the GT services that will be provided to best meet the student’s educational, social, and emotional needs. Services may be adjusted at the end of the semester and/or school year if needs change.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Hicks GT Curriculum and Instruction</a:t>
            </a:r>
            <a:endParaRPr lang="en-US" dirty="0"/>
          </a:p>
        </p:txBody>
      </p:sp>
      <p:sp>
        <p:nvSpPr>
          <p:cNvPr id="3" name="Content Placeholder 2"/>
          <p:cNvSpPr>
            <a:spLocks noGrp="1"/>
          </p:cNvSpPr>
          <p:nvPr>
            <p:ph sz="quarter" idx="1"/>
          </p:nvPr>
        </p:nvSpPr>
        <p:spPr/>
        <p:txBody>
          <a:bodyPr>
            <a:normAutofit fontScale="62500" lnSpcReduction="20000"/>
          </a:bodyPr>
          <a:lstStyle/>
          <a:p>
            <a:r>
              <a:rPr lang="en-US" b="1" dirty="0" smtClean="0"/>
              <a:t>Planned Experiences: K-2 Classroom</a:t>
            </a:r>
            <a:endParaRPr lang="en-US" dirty="0" smtClean="0"/>
          </a:p>
          <a:p>
            <a:r>
              <a:rPr lang="en-US" dirty="0" smtClean="0"/>
              <a:t>Planned Experiences are lessons designed to develop and reveal advanced creative and critical thinking skills. They are presented and assessed by the campus GT facilitator in grade level classrooms.  All Hicks K-2 grade students participate in Planned Experiences throughout the school year.   Students with products that indicate emerging GT potential will be monitored by the GT facilitator and the classroom teacher for curriculum differentiation needs. </a:t>
            </a:r>
          </a:p>
          <a:p>
            <a:r>
              <a:rPr lang="en-US" dirty="0" smtClean="0"/>
              <a:t> </a:t>
            </a:r>
          </a:p>
          <a:p>
            <a:r>
              <a:rPr lang="en-US" dirty="0" smtClean="0"/>
              <a:t> </a:t>
            </a:r>
          </a:p>
          <a:p>
            <a:r>
              <a:rPr lang="en-US" b="1" dirty="0" smtClean="0"/>
              <a:t>LISD and TPSP Research Projects: Grades 3-5 Pull Out</a:t>
            </a:r>
            <a:endParaRPr lang="en-US" dirty="0" smtClean="0"/>
          </a:p>
          <a:p>
            <a:r>
              <a:rPr lang="en-US" dirty="0" smtClean="0"/>
              <a:t>LISD Project Based Learning and Texas Performance Standards Projects (TPSP) are nine week, advanced level research units, designed to develop sophisticated products and/or performances in areas of interest for a targeted audience. Topics include the following:</a:t>
            </a:r>
          </a:p>
          <a:p>
            <a:r>
              <a:rPr lang="en-US" dirty="0" smtClean="0"/>
              <a:t> </a:t>
            </a:r>
          </a:p>
          <a:p>
            <a:r>
              <a:rPr lang="en-US" dirty="0" smtClean="0"/>
              <a:t>Grade 3    Expressions, Media Analysis, Unsolved Mysteries, Surviving Disasters</a:t>
            </a:r>
          </a:p>
          <a:p>
            <a:r>
              <a:rPr lang="en-US" dirty="0" smtClean="0"/>
              <a:t>Grade 4 Overcoming Adversity, Signs &amp; Symbols, Design, More Bang for My Buck</a:t>
            </a:r>
          </a:p>
          <a:p>
            <a:r>
              <a:rPr lang="en-US" dirty="0" smtClean="0"/>
              <a:t>Grade 5 Perceptions of Self, Leaders &amp; Communication, Innovations, </a:t>
            </a:r>
          </a:p>
          <a:p>
            <a:r>
              <a:rPr lang="en-US" dirty="0" smtClean="0"/>
              <a:t>Make a Difference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LEARNING EXPERIENCES</a:t>
            </a:r>
            <a:endParaRPr lang="en-US" dirty="0"/>
          </a:p>
        </p:txBody>
      </p:sp>
      <p:pic>
        <p:nvPicPr>
          <p:cNvPr id="4" name="Content Placeholder 3" descr="IMG_0178.JPG"/>
          <p:cNvPicPr>
            <a:picLocks noGrp="1" noChangeAspect="1"/>
          </p:cNvPicPr>
          <p:nvPr>
            <p:ph sz="quarter" idx="1"/>
          </p:nvPr>
        </p:nvPicPr>
        <p:blipFill>
          <a:blip r:embed="rId2" cstate="print"/>
          <a:stretch>
            <a:fillRect/>
          </a:stretch>
        </p:blipFill>
        <p:spPr>
          <a:xfrm>
            <a:off x="1981200" y="1527175"/>
            <a:ext cx="5029200" cy="4572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Learning Experiences</a:t>
            </a:r>
            <a:endParaRPr lang="en-US" dirty="0"/>
          </a:p>
        </p:txBody>
      </p:sp>
      <p:pic>
        <p:nvPicPr>
          <p:cNvPr id="4" name="Content Placeholder 3" descr="IMG_0176.JPG"/>
          <p:cNvPicPr>
            <a:picLocks noGrp="1" noChangeAspect="1"/>
          </p:cNvPicPr>
          <p:nvPr>
            <p:ph sz="quarter" idx="1"/>
          </p:nvPr>
        </p:nvPicPr>
        <p:blipFill>
          <a:blip r:embed="rId2" cstate="print"/>
          <a:stretch>
            <a:fillRect/>
          </a:stretch>
        </p:blipFill>
        <p:spPr>
          <a:xfrm>
            <a:off x="152400" y="1219200"/>
            <a:ext cx="3153832" cy="2365374"/>
          </a:xfrm>
        </p:spPr>
      </p:pic>
      <p:pic>
        <p:nvPicPr>
          <p:cNvPr id="5" name="Picture 4" descr="IMG_0170.JPG"/>
          <p:cNvPicPr>
            <a:picLocks noChangeAspect="1"/>
          </p:cNvPicPr>
          <p:nvPr/>
        </p:nvPicPr>
        <p:blipFill>
          <a:blip r:embed="rId3" cstate="print"/>
          <a:stretch>
            <a:fillRect/>
          </a:stretch>
        </p:blipFill>
        <p:spPr>
          <a:xfrm>
            <a:off x="3429000" y="1524000"/>
            <a:ext cx="5143500" cy="3505200"/>
          </a:xfrm>
          <a:prstGeom prst="rect">
            <a:avLst/>
          </a:prstGeom>
        </p:spPr>
      </p:pic>
      <p:pic>
        <p:nvPicPr>
          <p:cNvPr id="6" name="Picture 5" descr="IMG_0177.JPG"/>
          <p:cNvPicPr>
            <a:picLocks noChangeAspect="1"/>
          </p:cNvPicPr>
          <p:nvPr/>
        </p:nvPicPr>
        <p:blipFill>
          <a:blip r:embed="rId4" cstate="print"/>
          <a:stretch>
            <a:fillRect/>
          </a:stretch>
        </p:blipFill>
        <p:spPr>
          <a:xfrm>
            <a:off x="228601" y="3733800"/>
            <a:ext cx="3048000" cy="2514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Learning Experiences</a:t>
            </a:r>
            <a:endParaRPr lang="en-US" dirty="0"/>
          </a:p>
        </p:txBody>
      </p:sp>
      <p:pic>
        <p:nvPicPr>
          <p:cNvPr id="4" name="Content Placeholder 3" descr="IMG_1193.JPG"/>
          <p:cNvPicPr>
            <a:picLocks noGrp="1" noChangeAspect="1"/>
          </p:cNvPicPr>
          <p:nvPr>
            <p:ph sz="quarter" idx="1"/>
          </p:nvPr>
        </p:nvPicPr>
        <p:blipFill>
          <a:blip r:embed="rId2" cstate="print"/>
          <a:stretch>
            <a:fillRect/>
          </a:stretch>
        </p:blipFill>
        <p:spPr>
          <a:xfrm rot="5400000">
            <a:off x="2234141" y="2261660"/>
            <a:ext cx="4675717" cy="3352800"/>
          </a:xfrm>
        </p:spPr>
      </p:pic>
      <p:pic>
        <p:nvPicPr>
          <p:cNvPr id="5" name="Picture 4" descr="IMG_1212.JPG"/>
          <p:cNvPicPr>
            <a:picLocks noChangeAspect="1"/>
          </p:cNvPicPr>
          <p:nvPr/>
        </p:nvPicPr>
        <p:blipFill>
          <a:blip r:embed="rId3" cstate="print"/>
          <a:stretch>
            <a:fillRect/>
          </a:stretch>
        </p:blipFill>
        <p:spPr>
          <a:xfrm rot="5400000">
            <a:off x="5251450" y="2901950"/>
            <a:ext cx="4648200" cy="2044700"/>
          </a:xfrm>
          <a:prstGeom prst="rect">
            <a:avLst/>
          </a:prstGeom>
        </p:spPr>
      </p:pic>
      <p:pic>
        <p:nvPicPr>
          <p:cNvPr id="6" name="Picture 5" descr="IMG_1205.JPG"/>
          <p:cNvPicPr>
            <a:picLocks noChangeAspect="1"/>
          </p:cNvPicPr>
          <p:nvPr/>
        </p:nvPicPr>
        <p:blipFill>
          <a:blip r:embed="rId4" cstate="print"/>
          <a:stretch>
            <a:fillRect/>
          </a:stretch>
        </p:blipFill>
        <p:spPr>
          <a:xfrm rot="16200000">
            <a:off x="-813547" y="2642347"/>
            <a:ext cx="4724400" cy="2487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Gifted and Talented Goals and Objectives</a:t>
            </a:r>
            <a:endParaRPr lang="en-US" dirty="0"/>
          </a:p>
        </p:txBody>
      </p:sp>
      <p:sp>
        <p:nvSpPr>
          <p:cNvPr id="3" name="Content Placeholder 2"/>
          <p:cNvSpPr>
            <a:spLocks noGrp="1"/>
          </p:cNvSpPr>
          <p:nvPr>
            <p:ph sz="quarter" idx="1"/>
          </p:nvPr>
        </p:nvSpPr>
        <p:spPr/>
        <p:txBody>
          <a:bodyPr/>
          <a:lstStyle/>
          <a:p>
            <a:r>
              <a:rPr lang="en-US" b="1" dirty="0" smtClean="0"/>
              <a:t>Texas State Plan for the Education of Gifted and Talented</a:t>
            </a:r>
            <a:endParaRPr lang="en-US" dirty="0" smtClean="0"/>
          </a:p>
          <a:p>
            <a:r>
              <a:rPr lang="en-US" dirty="0" smtClean="0"/>
              <a:t>In 1990, the State Plan for the Education of Gifted/Talented Students was adopted by the Texas State Board of Education and revised in 2009.  The most significant revision was very simple. Instead of qualifying students for a GT Program, students now qualify for GT Services. The State Plan forms the basis of GT services and accountability in LISD.</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1"/>
            <a:ext cx="8534400" cy="228600"/>
          </a:xfrm>
        </p:spPr>
        <p:txBody>
          <a:bodyPr>
            <a:normAutofit fontScale="90000"/>
          </a:bodyPr>
          <a:lstStyle/>
          <a:p>
            <a:endParaRPr lang="en-US" dirty="0"/>
          </a:p>
        </p:txBody>
      </p:sp>
      <p:sp>
        <p:nvSpPr>
          <p:cNvPr id="4" name="Rectangle 3"/>
          <p:cNvSpPr/>
          <p:nvPr/>
        </p:nvSpPr>
        <p:spPr>
          <a:xfrm>
            <a:off x="381000" y="228600"/>
            <a:ext cx="7924800" cy="6832640"/>
          </a:xfrm>
          <a:prstGeom prst="rect">
            <a:avLst/>
          </a:prstGeom>
        </p:spPr>
        <p:txBody>
          <a:bodyPr wrap="square">
            <a:spAutoFit/>
          </a:bodyPr>
          <a:lstStyle/>
          <a:p>
            <a:r>
              <a:rPr lang="en-US" sz="1200" b="1" dirty="0"/>
              <a:t>Grade K-2 Students</a:t>
            </a:r>
            <a:endParaRPr lang="en-US" sz="1200" dirty="0"/>
          </a:p>
          <a:p>
            <a:r>
              <a:rPr lang="en-US" sz="1200" dirty="0"/>
              <a:t>Classroom progress and work will be continually assessed for differentiation needs by the classroom teacher and the GT facilitator.  Portfolios of work samples, Planned Experience products, and non verbal testing results will be created and monitored for students with evidence of potential GT ability by the campus GT facilitator.  </a:t>
            </a:r>
          </a:p>
          <a:p>
            <a:r>
              <a:rPr lang="en-US" sz="1200" dirty="0"/>
              <a:t> </a:t>
            </a:r>
          </a:p>
          <a:p>
            <a:r>
              <a:rPr lang="en-US" sz="1200" dirty="0"/>
              <a:t> </a:t>
            </a:r>
            <a:r>
              <a:rPr lang="en-US" sz="1200" b="1" dirty="0" smtClean="0"/>
              <a:t>Grades </a:t>
            </a:r>
            <a:r>
              <a:rPr lang="en-US" sz="1200" b="1" dirty="0"/>
              <a:t>2-5 Identified Gifted and Talented Students</a:t>
            </a:r>
            <a:endParaRPr lang="en-US" sz="1200" dirty="0"/>
          </a:p>
          <a:p>
            <a:r>
              <a:rPr lang="en-US" sz="1200" dirty="0"/>
              <a:t> </a:t>
            </a:r>
            <a:r>
              <a:rPr lang="en-US" sz="1200" b="1" dirty="0" smtClean="0"/>
              <a:t>GT </a:t>
            </a:r>
            <a:r>
              <a:rPr lang="en-US" sz="1200" b="1" dirty="0"/>
              <a:t>Services Plan</a:t>
            </a:r>
            <a:endParaRPr lang="en-US" sz="1200" dirty="0"/>
          </a:p>
          <a:p>
            <a:r>
              <a:rPr lang="en-US" sz="1200" dirty="0"/>
              <a:t>All identified GT students in grades 2-5 will receive </a:t>
            </a:r>
            <a:r>
              <a:rPr lang="en-US" sz="1200" dirty="0" smtClean="0"/>
              <a:t>a Gifted </a:t>
            </a:r>
            <a:r>
              <a:rPr lang="en-US" sz="1200" dirty="0"/>
              <a:t>and Talented Services Plan at the beginning of the year.   The GT facilitator will determine the specific services that each student receives, based on identification test results, student interest and ability, student development, classroom teacher recommendations, and parent/guardian input.</a:t>
            </a:r>
          </a:p>
          <a:p>
            <a:r>
              <a:rPr lang="en-US" sz="1200" dirty="0"/>
              <a:t> </a:t>
            </a:r>
          </a:p>
          <a:p>
            <a:r>
              <a:rPr lang="en-US" sz="1200" b="1" dirty="0"/>
              <a:t>Regular Classroom Work</a:t>
            </a:r>
            <a:endParaRPr lang="en-US" sz="1200" dirty="0"/>
          </a:p>
          <a:p>
            <a:r>
              <a:rPr lang="en-US" sz="1200" dirty="0"/>
              <a:t>Classroom progress and work will be continually assessed for differentiation needs by the classroom teacher and GT facilitator.  Students receiving GT services are expected to maintain an 80% or higher grade average in their core classroom subjects.  Students who fall below 80% in grade level work will be placed on a GT Probation Plan until their classroom work returns to acceptable standards.  The terms of the Probation Plan will be determined by the campus GT facilitator, the student’s parents/guardians, the student, and campus administration. </a:t>
            </a:r>
          </a:p>
          <a:p>
            <a:r>
              <a:rPr lang="en-US" sz="1200" dirty="0"/>
              <a:t> </a:t>
            </a:r>
          </a:p>
          <a:p>
            <a:r>
              <a:rPr lang="en-US" sz="1200" b="1" dirty="0"/>
              <a:t>GT Portfolios</a:t>
            </a:r>
            <a:endParaRPr lang="en-US" sz="1200" dirty="0"/>
          </a:p>
          <a:p>
            <a:r>
              <a:rPr lang="en-US" sz="1200" dirty="0"/>
              <a:t>All identified GT students will maintain a portfolio of their GT work, final products, assessments, and progress reports.  Final products and/or performances will be assessed by the student, peers, and the GT facilitator using research, product, and/or presentation rubrics.   Portfolios will be sent home every six weeks for parent review.   </a:t>
            </a:r>
          </a:p>
          <a:p>
            <a:r>
              <a:rPr lang="en-US" sz="1200" dirty="0"/>
              <a:t> </a:t>
            </a:r>
          </a:p>
          <a:p>
            <a:r>
              <a:rPr lang="en-US" sz="1200" b="1" dirty="0"/>
              <a:t>GT Report Cards</a:t>
            </a:r>
            <a:endParaRPr lang="en-US" sz="1200" dirty="0"/>
          </a:p>
          <a:p>
            <a:r>
              <a:rPr lang="en-US" sz="1200" dirty="0"/>
              <a:t>LISD GT report cards, designed to assess gifted capacities, will be sent home every six weeks for parent/guardian review.  In addition, campus progress reports designed to assess student progress in GT Services will be sent home at the end of every semester for parent/guardian review. </a:t>
            </a:r>
          </a:p>
          <a:p>
            <a:r>
              <a:rPr lang="en-US" sz="1200" dirty="0"/>
              <a:t> </a:t>
            </a:r>
          </a:p>
          <a:p>
            <a:r>
              <a:rPr lang="en-US" sz="1200" b="1" dirty="0"/>
              <a:t>GT Stakeholders</a:t>
            </a:r>
            <a:endParaRPr lang="en-US" sz="1200" dirty="0"/>
          </a:p>
          <a:p>
            <a:r>
              <a:rPr lang="en-US" sz="1200" dirty="0"/>
              <a:t>All stakeholders, including GT students, their families and community, campus staff, and administration, will have opportunities for involvement in the services designed for GT students throughout the school year.  Examples of these opportunities include project presentations to targeted audiences, community mentorships, information meetings, campus staff team planning, surveys, and individual conferences.   </a:t>
            </a:r>
          </a:p>
          <a:p>
            <a:r>
              <a:rPr lang="en-US" sz="1200" dirty="0"/>
              <a:t> </a:t>
            </a:r>
          </a:p>
          <a:p>
            <a:r>
              <a:rPr lang="en-US"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Grade  Overview</a:t>
            </a:r>
            <a:endParaRPr lang="en-US" dirty="0"/>
          </a:p>
        </p:txBody>
      </p:sp>
      <p:pic>
        <p:nvPicPr>
          <p:cNvPr id="4" name="Content Placeholder 3" descr="3rd"/>
          <p:cNvPicPr>
            <a:picLocks noGrp="1"/>
          </p:cNvPicPr>
          <p:nvPr>
            <p:ph sz="quarter" idx="1"/>
          </p:nvPr>
        </p:nvPicPr>
        <p:blipFill>
          <a:blip r:embed="rId2" cstate="print"/>
          <a:srcRect/>
          <a:stretch>
            <a:fillRect/>
          </a:stretch>
        </p:blipFill>
        <p:spPr bwMode="auto">
          <a:xfrm>
            <a:off x="1143000" y="1905000"/>
            <a:ext cx="7010400" cy="3962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Grade</a:t>
            </a:r>
            <a:endParaRPr lang="en-US" dirty="0"/>
          </a:p>
        </p:txBody>
      </p:sp>
      <p:pic>
        <p:nvPicPr>
          <p:cNvPr id="4" name="Content Placeholder 3" descr="IMG_1343.JPG"/>
          <p:cNvPicPr>
            <a:picLocks noGrp="1" noChangeAspect="1"/>
          </p:cNvPicPr>
          <p:nvPr>
            <p:ph sz="quarter" idx="1"/>
          </p:nvPr>
        </p:nvPicPr>
        <p:blipFill>
          <a:blip r:embed="rId2" cstate="print"/>
          <a:stretch>
            <a:fillRect/>
          </a:stretch>
        </p:blipFill>
        <p:spPr>
          <a:xfrm>
            <a:off x="1828800" y="1769467"/>
            <a:ext cx="5772944" cy="4329708"/>
          </a:xfrm>
        </p:spPr>
      </p:pic>
      <p:pic>
        <p:nvPicPr>
          <p:cNvPr id="5" name="Picture 4" descr="IMG_0401.JPG"/>
          <p:cNvPicPr>
            <a:picLocks noChangeAspect="1"/>
          </p:cNvPicPr>
          <p:nvPr/>
        </p:nvPicPr>
        <p:blipFill>
          <a:blip r:embed="rId3" cstate="print"/>
          <a:stretch>
            <a:fillRect/>
          </a:stretch>
        </p:blipFill>
        <p:spPr>
          <a:xfrm>
            <a:off x="228600" y="1524000"/>
            <a:ext cx="2228850" cy="2971800"/>
          </a:xfrm>
          <a:prstGeom prst="rect">
            <a:avLst/>
          </a:prstGeom>
        </p:spPr>
      </p:pic>
      <p:pic>
        <p:nvPicPr>
          <p:cNvPr id="6" name="Picture 5" descr="IMG_0266.JPG"/>
          <p:cNvPicPr>
            <a:picLocks noChangeAspect="1"/>
          </p:cNvPicPr>
          <p:nvPr/>
        </p:nvPicPr>
        <p:blipFill>
          <a:blip r:embed="rId4" cstate="print"/>
          <a:stretch>
            <a:fillRect/>
          </a:stretch>
        </p:blipFill>
        <p:spPr>
          <a:xfrm>
            <a:off x="6858000" y="3733800"/>
            <a:ext cx="1981200" cy="2641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Grade Overview</a:t>
            </a:r>
            <a:endParaRPr lang="en-US" dirty="0"/>
          </a:p>
        </p:txBody>
      </p:sp>
      <p:pic>
        <p:nvPicPr>
          <p:cNvPr id="4" name="Content Placeholder 3" descr="4th"/>
          <p:cNvPicPr>
            <a:picLocks noGrp="1"/>
          </p:cNvPicPr>
          <p:nvPr>
            <p:ph sz="quarter" idx="1"/>
          </p:nvPr>
        </p:nvPicPr>
        <p:blipFill>
          <a:blip r:embed="rId2" cstate="print"/>
          <a:srcRect/>
          <a:stretch>
            <a:fillRect/>
          </a:stretch>
        </p:blipFill>
        <p:spPr bwMode="auto">
          <a:xfrm>
            <a:off x="762000" y="1905000"/>
            <a:ext cx="7620000" cy="3962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230.JPG"/>
          <p:cNvPicPr>
            <a:picLocks noChangeAspect="1"/>
          </p:cNvPicPr>
          <p:nvPr/>
        </p:nvPicPr>
        <p:blipFill>
          <a:blip r:embed="rId2" cstate="print"/>
          <a:stretch>
            <a:fillRect/>
          </a:stretch>
        </p:blipFill>
        <p:spPr>
          <a:xfrm rot="5400000">
            <a:off x="3771900" y="1028700"/>
            <a:ext cx="5867400" cy="4419600"/>
          </a:xfrm>
          <a:prstGeom prst="rect">
            <a:avLst/>
          </a:prstGeom>
        </p:spPr>
      </p:pic>
      <p:pic>
        <p:nvPicPr>
          <p:cNvPr id="3" name="Picture 2" descr="IMG_1234.JPG"/>
          <p:cNvPicPr>
            <a:picLocks noChangeAspect="1"/>
          </p:cNvPicPr>
          <p:nvPr/>
        </p:nvPicPr>
        <p:blipFill>
          <a:blip r:embed="rId3" cstate="print"/>
          <a:stretch>
            <a:fillRect/>
          </a:stretch>
        </p:blipFill>
        <p:spPr>
          <a:xfrm rot="5400000">
            <a:off x="-609600" y="1066800"/>
            <a:ext cx="5943600" cy="4267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Fifth Grade Overview</a:t>
            </a:r>
            <a:endParaRPr lang="en-US" dirty="0"/>
          </a:p>
        </p:txBody>
      </p:sp>
      <p:pic>
        <p:nvPicPr>
          <p:cNvPr id="4" name="Content Placeholder 3" descr="5th"/>
          <p:cNvPicPr>
            <a:picLocks noGrp="1"/>
          </p:cNvPicPr>
          <p:nvPr>
            <p:ph sz="quarter" idx="1"/>
          </p:nvPr>
        </p:nvPicPr>
        <p:blipFill>
          <a:blip r:embed="rId2" cstate="print"/>
          <a:srcRect/>
          <a:stretch>
            <a:fillRect/>
          </a:stretch>
        </p:blipFill>
        <p:spPr bwMode="auto">
          <a:xfrm>
            <a:off x="914400" y="1828800"/>
            <a:ext cx="7391400" cy="4038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GRADE</a:t>
            </a:r>
            <a:endParaRPr lang="en-US" dirty="0"/>
          </a:p>
        </p:txBody>
      </p:sp>
      <p:pic>
        <p:nvPicPr>
          <p:cNvPr id="4" name="Content Placeholder 3" descr="IMG_0218.JPG"/>
          <p:cNvPicPr>
            <a:picLocks noGrp="1" noChangeAspect="1"/>
          </p:cNvPicPr>
          <p:nvPr>
            <p:ph sz="quarter" idx="1"/>
          </p:nvPr>
        </p:nvPicPr>
        <p:blipFill>
          <a:blip r:embed="rId2" cstate="print"/>
          <a:stretch>
            <a:fillRect/>
          </a:stretch>
        </p:blipFill>
        <p:spPr>
          <a:xfrm>
            <a:off x="304800" y="1447800"/>
            <a:ext cx="3429000" cy="4572000"/>
          </a:xfrm>
        </p:spPr>
      </p:pic>
      <p:pic>
        <p:nvPicPr>
          <p:cNvPr id="5" name="Picture 4" descr="Image037.JPG"/>
          <p:cNvPicPr>
            <a:picLocks noChangeAspect="1"/>
          </p:cNvPicPr>
          <p:nvPr/>
        </p:nvPicPr>
        <p:blipFill>
          <a:blip r:embed="rId3" cstate="print"/>
          <a:stretch>
            <a:fillRect/>
          </a:stretch>
        </p:blipFill>
        <p:spPr>
          <a:xfrm>
            <a:off x="5867400" y="1371600"/>
            <a:ext cx="3028950" cy="4038600"/>
          </a:xfrm>
          <a:prstGeom prst="rect">
            <a:avLst/>
          </a:prstGeom>
        </p:spPr>
      </p:pic>
      <p:pic>
        <p:nvPicPr>
          <p:cNvPr id="6" name="Picture 5" descr="Image039.JPG"/>
          <p:cNvPicPr>
            <a:picLocks noChangeAspect="1"/>
          </p:cNvPicPr>
          <p:nvPr/>
        </p:nvPicPr>
        <p:blipFill>
          <a:blip r:embed="rId4" cstate="print"/>
          <a:stretch>
            <a:fillRect/>
          </a:stretch>
        </p:blipFill>
        <p:spPr>
          <a:xfrm rot="1981153">
            <a:off x="3657600" y="2743200"/>
            <a:ext cx="2438400" cy="1828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78952" cy="606552"/>
          </a:xfrm>
        </p:spPr>
        <p:txBody>
          <a:bodyPr>
            <a:normAutofit fontScale="90000"/>
          </a:bodyPr>
          <a:lstStyle/>
          <a:p>
            <a:r>
              <a:rPr lang="en-US" sz="2700" b="1" dirty="0" smtClean="0"/>
              <a:t/>
            </a:r>
            <a:br>
              <a:rPr lang="en-US" sz="2700" b="1" dirty="0" smtClean="0"/>
            </a:br>
            <a:r>
              <a:rPr lang="en-US" sz="2700" b="1" dirty="0" smtClean="0"/>
              <a:t/>
            </a:r>
            <a:br>
              <a:rPr lang="en-US" sz="2700" b="1" dirty="0" smtClean="0"/>
            </a:br>
            <a:r>
              <a:rPr lang="en-US" sz="2700" b="1" dirty="0" smtClean="0"/>
              <a:t>State Goal for Gifted/Talented Student Services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Students who participate in services designed for gifted/talented students will demonstrate skills in self-directed learning, thinking, research, and communications as evidenced by the development of innovative products and performances that reflect individuality and creativity and are advanced in relation to students of similar age, experience, or environment.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Logical and Creative Problem Solving</a:t>
            </a:r>
            <a:endParaRPr lang="en-US" dirty="0"/>
          </a:p>
        </p:txBody>
      </p:sp>
      <p:pic>
        <p:nvPicPr>
          <p:cNvPr id="4" name="Content Placeholder 3" descr="IMG_0812.JPG"/>
          <p:cNvPicPr>
            <a:picLocks noGrp="1" noChangeAspect="1"/>
          </p:cNvPicPr>
          <p:nvPr>
            <p:ph sz="quarter" idx="1"/>
          </p:nvPr>
        </p:nvPicPr>
        <p:blipFill>
          <a:blip r:embed="rId2" cstate="print"/>
          <a:stretch>
            <a:fillRect/>
          </a:stretch>
        </p:blipFill>
        <p:spPr>
          <a:xfrm>
            <a:off x="5562600" y="1524000"/>
            <a:ext cx="3429000" cy="4724400"/>
          </a:xfrm>
        </p:spPr>
      </p:pic>
      <p:pic>
        <p:nvPicPr>
          <p:cNvPr id="5" name="Picture 4" descr="IMG_0791.JPG"/>
          <p:cNvPicPr>
            <a:picLocks noChangeAspect="1"/>
          </p:cNvPicPr>
          <p:nvPr/>
        </p:nvPicPr>
        <p:blipFill>
          <a:blip r:embed="rId3" cstate="print"/>
          <a:stretch>
            <a:fillRect/>
          </a:stretch>
        </p:blipFill>
        <p:spPr>
          <a:xfrm>
            <a:off x="228600" y="1371600"/>
            <a:ext cx="3333750" cy="4978400"/>
          </a:xfrm>
          <a:prstGeom prst="rect">
            <a:avLst/>
          </a:prstGeom>
        </p:spPr>
      </p:pic>
      <p:pic>
        <p:nvPicPr>
          <p:cNvPr id="6" name="Picture 5" descr="IMG_0803.JPG"/>
          <p:cNvPicPr>
            <a:picLocks noChangeAspect="1"/>
          </p:cNvPicPr>
          <p:nvPr/>
        </p:nvPicPr>
        <p:blipFill>
          <a:blip r:embed="rId4" cstate="print"/>
          <a:stretch>
            <a:fillRect/>
          </a:stretch>
        </p:blipFill>
        <p:spPr>
          <a:xfrm>
            <a:off x="3352800" y="1371600"/>
            <a:ext cx="2647950" cy="4876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&amp; Objectives</a:t>
            </a:r>
            <a:endParaRPr lang="en-US" dirty="0"/>
          </a:p>
        </p:txBody>
      </p:sp>
      <p:sp>
        <p:nvSpPr>
          <p:cNvPr id="3" name="Content Placeholder 2"/>
          <p:cNvSpPr>
            <a:spLocks noGrp="1"/>
          </p:cNvSpPr>
          <p:nvPr>
            <p:ph sz="quarter" idx="1"/>
          </p:nvPr>
        </p:nvSpPr>
        <p:spPr/>
        <p:txBody>
          <a:bodyPr>
            <a:normAutofit fontScale="55000" lnSpcReduction="20000"/>
          </a:bodyPr>
          <a:lstStyle/>
          <a:p>
            <a:r>
              <a:rPr lang="en-US" b="1" dirty="0" smtClean="0"/>
              <a:t>LISD Gifted and Talented Mission</a:t>
            </a:r>
            <a:r>
              <a:rPr lang="en-US" dirty="0" smtClean="0"/>
              <a:t> </a:t>
            </a:r>
          </a:p>
          <a:p>
            <a:r>
              <a:rPr lang="en-US" dirty="0" smtClean="0"/>
              <a:t>Through the establishment of secure and free learning environments, LISD GT students continuously seek out challenges to: </a:t>
            </a:r>
          </a:p>
          <a:p>
            <a:r>
              <a:rPr lang="en-US" dirty="0" smtClean="0"/>
              <a:t>1.     Promote scholarly behaviors that discover, develop and leverage capacity (Research)</a:t>
            </a:r>
          </a:p>
          <a:p>
            <a:r>
              <a:rPr lang="en-US" dirty="0" smtClean="0"/>
              <a:t>2.     Effectively communicate and collaborate</a:t>
            </a:r>
          </a:p>
          <a:p>
            <a:r>
              <a:rPr lang="en-US" dirty="0" smtClean="0"/>
              <a:t>3.     Foster critical thinking by manipulating abstract ideas and making deep connections</a:t>
            </a:r>
          </a:p>
          <a:p>
            <a:r>
              <a:rPr lang="en-US" dirty="0" smtClean="0"/>
              <a:t>4.     Promote creativity and innovation</a:t>
            </a:r>
          </a:p>
          <a:p>
            <a:r>
              <a:rPr lang="en-US" dirty="0" smtClean="0"/>
              <a:t>5.     Develop self awareness and social consciousness</a:t>
            </a:r>
          </a:p>
          <a:p>
            <a:r>
              <a:rPr lang="en-US" dirty="0" smtClean="0"/>
              <a:t> </a:t>
            </a:r>
          </a:p>
          <a:p>
            <a:r>
              <a:rPr lang="en-US" b="1" dirty="0" smtClean="0"/>
              <a:t>LISD GT Goals and Objectives </a:t>
            </a:r>
            <a:endParaRPr lang="en-US" dirty="0" smtClean="0"/>
          </a:p>
          <a:p>
            <a:r>
              <a:rPr lang="en-US" dirty="0" smtClean="0"/>
              <a:t>The Gifted student will: </a:t>
            </a:r>
          </a:p>
          <a:p>
            <a:r>
              <a:rPr lang="en-US" dirty="0" smtClean="0"/>
              <a:t>·     Become aware of his or her own unique potential and leaning style in order to develop these abilities for the betterment of self and society. </a:t>
            </a:r>
          </a:p>
          <a:p>
            <a:r>
              <a:rPr lang="en-US" dirty="0" smtClean="0"/>
              <a:t>·     Utilize higher level thinking skills to develop intellectual curiosity in critical, creative and productive thinking. </a:t>
            </a:r>
          </a:p>
          <a:p>
            <a:r>
              <a:rPr lang="en-US" dirty="0" smtClean="0"/>
              <a:t>·     Understand and apply the problem-solving process in a cooperative group setting through analysis and evaluation of a real life situation. </a:t>
            </a:r>
          </a:p>
          <a:p>
            <a:r>
              <a:rPr lang="en-US" dirty="0" smtClean="0"/>
              <a:t>·     Develop reference skills for using multiple concepts and resources in synthesizing an advanced product.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Personnel</a:t>
            </a:r>
            <a:endParaRPr lang="en-US" dirty="0"/>
          </a:p>
        </p:txBody>
      </p:sp>
      <p:sp>
        <p:nvSpPr>
          <p:cNvPr id="3" name="Rectangle 2"/>
          <p:cNvSpPr/>
          <p:nvPr/>
        </p:nvSpPr>
        <p:spPr>
          <a:xfrm>
            <a:off x="304800" y="1295400"/>
            <a:ext cx="8534400" cy="5262979"/>
          </a:xfrm>
          <a:prstGeom prst="rect">
            <a:avLst/>
          </a:prstGeom>
        </p:spPr>
        <p:txBody>
          <a:bodyPr wrap="square">
            <a:spAutoFit/>
          </a:bodyPr>
          <a:lstStyle/>
          <a:p>
            <a:r>
              <a:rPr lang="en-US" sz="1400" b="1" dirty="0"/>
              <a:t>LISD Administration</a:t>
            </a:r>
            <a:endParaRPr lang="en-US" sz="1400" dirty="0"/>
          </a:p>
          <a:p>
            <a:r>
              <a:rPr lang="en-US" sz="1400" dirty="0"/>
              <a:t>The LISD School Board and the LISD district administration ensure that student assessment and services for gifted/talented students comply with the Texas State Plan for the Education of Gifted/Talented.  All administrators and counselors who have authority for program decisions must have a minimum of 6 hours GT professional development that includes the nature and needs of GT students and a minimum of 6 hours annual professional development in GT education.</a:t>
            </a:r>
          </a:p>
          <a:p>
            <a:r>
              <a:rPr lang="en-US" sz="1400" dirty="0"/>
              <a:t> </a:t>
            </a:r>
          </a:p>
          <a:p>
            <a:r>
              <a:rPr lang="en-US" sz="1400" b="1" dirty="0" smtClean="0"/>
              <a:t>Hicks Elementary </a:t>
            </a:r>
            <a:r>
              <a:rPr lang="en-US" sz="1400" b="1" dirty="0"/>
              <a:t>School Gifted and Talented Services </a:t>
            </a:r>
            <a:endParaRPr lang="en-US" sz="1400" dirty="0"/>
          </a:p>
          <a:p>
            <a:r>
              <a:rPr lang="en-US" sz="1400" dirty="0"/>
              <a:t>The campus GT Facilitator is responsible for campus compliance with the Texas State Plan for Education of GT Students, including GT identification, services delivery, ongoing assessment, staff professional development, and family/community communication. The campus GT Facilitator must have a minimum of 30 hours professional development that includes the nature and needs of GT students and a minimum of 30 hours annual professional development in GT education.  </a:t>
            </a:r>
            <a:endParaRPr lang="en-US" sz="1400" dirty="0" smtClean="0"/>
          </a:p>
          <a:p>
            <a:endParaRPr lang="en-US" sz="1400" dirty="0" smtClean="0"/>
          </a:p>
          <a:p>
            <a:r>
              <a:rPr lang="en-US" sz="1400" dirty="0" smtClean="0"/>
              <a:t>Lori Yoakam, GT Facilitator</a:t>
            </a:r>
          </a:p>
          <a:p>
            <a:r>
              <a:rPr lang="en-US" sz="1400" dirty="0" smtClean="0"/>
              <a:t>Tom Hicks Elementary</a:t>
            </a:r>
          </a:p>
          <a:p>
            <a:r>
              <a:rPr lang="en-US" sz="1400" dirty="0" smtClean="0"/>
              <a:t>yoakamlp@lisd.net</a:t>
            </a:r>
            <a:endParaRPr lang="en-US" sz="1400" dirty="0"/>
          </a:p>
          <a:p>
            <a:r>
              <a:rPr lang="en-US" sz="1400" dirty="0"/>
              <a:t> </a:t>
            </a:r>
          </a:p>
          <a:p>
            <a:r>
              <a:rPr lang="en-US" sz="1400" dirty="0"/>
              <a:t> </a:t>
            </a:r>
            <a:r>
              <a:rPr lang="en-US" sz="1400" dirty="0" smtClean="0"/>
              <a:t>GT </a:t>
            </a:r>
            <a:r>
              <a:rPr lang="en-US" sz="1400" dirty="0"/>
              <a:t>Cluster Classroom teachers are responsible for providing differentiated curriculum as needed, with support from the campus GT facilitator.  All GT Cluster Classroom teachers must have a minimum of 6 hours professional development that includes the nature and needs of GT students and a minimum of 6 hours annual professional development in GT education.  Identified </a:t>
            </a:r>
            <a:r>
              <a:rPr lang="en-US" sz="1400" dirty="0" smtClean="0"/>
              <a:t>Hicks </a:t>
            </a:r>
            <a:r>
              <a:rPr lang="en-US" sz="1400" dirty="0"/>
              <a:t>GT students will be placed in a grade level GT Cluster Classroom with a minimum of two other GT students.  </a:t>
            </a:r>
          </a:p>
          <a:p>
            <a:r>
              <a:rPr lang="en-US" sz="14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LISD GT Identification</a:t>
            </a:r>
            <a:endParaRPr lang="en-US" dirty="0"/>
          </a:p>
        </p:txBody>
      </p:sp>
      <p:sp>
        <p:nvSpPr>
          <p:cNvPr id="4" name="Content Placeholder 3"/>
          <p:cNvSpPr>
            <a:spLocks noGrp="1"/>
          </p:cNvSpPr>
          <p:nvPr>
            <p:ph sz="quarter" idx="1"/>
          </p:nvPr>
        </p:nvSpPr>
        <p:spPr/>
        <p:txBody>
          <a:bodyPr>
            <a:normAutofit fontScale="47500" lnSpcReduction="20000"/>
          </a:bodyPr>
          <a:lstStyle/>
          <a:p>
            <a:r>
              <a:rPr lang="en-US" b="1" dirty="0" smtClean="0"/>
              <a:t>What are Gifted and Talented Services?</a:t>
            </a:r>
            <a:endParaRPr lang="en-US" dirty="0" smtClean="0"/>
          </a:p>
          <a:p>
            <a:r>
              <a:rPr lang="en-US" dirty="0" smtClean="0"/>
              <a:t>Gifted and Talented Services (GT) provide academic enrichment services for identified students demonstrating superior intellectual giftedness through standardized aptitude and achievement tests, as well as GT characteristics scales, classroom Planned Experiences, and classroom work.  </a:t>
            </a:r>
          </a:p>
          <a:p>
            <a:r>
              <a:rPr lang="en-US" dirty="0" smtClean="0"/>
              <a:t> </a:t>
            </a:r>
          </a:p>
          <a:p>
            <a:r>
              <a:rPr lang="en-US" b="1" dirty="0" smtClean="0"/>
              <a:t>Who can request GT identification testing?</a:t>
            </a:r>
            <a:endParaRPr lang="en-US" dirty="0" smtClean="0"/>
          </a:p>
          <a:p>
            <a:r>
              <a:rPr lang="en-US" dirty="0" smtClean="0"/>
              <a:t>Testing can be requested by anyone throughout the school year. Students in grades K-2 are encouraged to wait until their GT Planned Experiences and/or non verbal assessments indicate GT testing readiness. Students identified as GT in other public school districts, who can provide acceptable testing documentation, will begin GT Services as soon as their documentation is received and approved by the district.</a:t>
            </a:r>
          </a:p>
          <a:p>
            <a:r>
              <a:rPr lang="en-US" dirty="0" smtClean="0"/>
              <a:t> </a:t>
            </a:r>
          </a:p>
          <a:p>
            <a:r>
              <a:rPr lang="en-US" b="1" dirty="0" smtClean="0"/>
              <a:t>How will the GT testing be administered?</a:t>
            </a:r>
            <a:endParaRPr lang="en-US" dirty="0" smtClean="0"/>
          </a:p>
          <a:p>
            <a:r>
              <a:rPr lang="en-US" dirty="0" smtClean="0"/>
              <a:t>If you give permission, your student will be pulled out of the regular classroom for 6-9 small group testing sessions during a six week testing round.  Testing sessions are arranged between the GT facilitator and the classroom teacher and will not exceed one hour in length.</a:t>
            </a:r>
          </a:p>
          <a:p>
            <a:r>
              <a:rPr lang="en-US" dirty="0" smtClean="0"/>
              <a:t> </a:t>
            </a:r>
          </a:p>
          <a:p>
            <a:r>
              <a:rPr lang="en-US" b="1" dirty="0" smtClean="0"/>
              <a:t>How will my student qualify for GT Services?</a:t>
            </a:r>
            <a:endParaRPr lang="en-US" dirty="0" smtClean="0"/>
          </a:p>
          <a:p>
            <a:r>
              <a:rPr lang="en-US" dirty="0" smtClean="0"/>
              <a:t>After the tests are complete, the facilitator will compile a data sheet (profile), review results with a campus selection committee, and forward service recommendations to the district screening committee for review and placement recommendations.  </a:t>
            </a:r>
          </a:p>
          <a:p>
            <a:r>
              <a:rPr lang="en-US" dirty="0" smtClean="0"/>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continued</a:t>
            </a:r>
            <a:endParaRPr lang="en-US" dirty="0"/>
          </a:p>
        </p:txBody>
      </p:sp>
      <p:sp>
        <p:nvSpPr>
          <p:cNvPr id="3" name="Content Placeholder 2"/>
          <p:cNvSpPr>
            <a:spLocks noGrp="1"/>
          </p:cNvSpPr>
          <p:nvPr>
            <p:ph sz="quarter" idx="1"/>
          </p:nvPr>
        </p:nvSpPr>
        <p:spPr/>
        <p:txBody>
          <a:bodyPr>
            <a:normAutofit fontScale="55000" lnSpcReduction="20000"/>
          </a:bodyPr>
          <a:lstStyle/>
          <a:p>
            <a:r>
              <a:rPr lang="en-US" b="1" dirty="0" smtClean="0"/>
              <a:t>How will I be notified of the GT identification testing results?</a:t>
            </a:r>
            <a:endParaRPr lang="en-US" dirty="0" smtClean="0"/>
          </a:p>
          <a:p>
            <a:r>
              <a:rPr lang="en-US" dirty="0" smtClean="0"/>
              <a:t>At the end of the testing round, after the district selection committee has met, you will receive a sealed letter informing you of their placement recommendation.  If your student qualifies for GT Services, they will receive a GT Services Plan and begin receiving GT services as soon as an enclosed Permission to Serve form has been returned.  If your student does not qualify, they must wait at least one year before retesting.</a:t>
            </a:r>
          </a:p>
          <a:p>
            <a:r>
              <a:rPr lang="en-US" dirty="0" smtClean="0"/>
              <a:t> </a:t>
            </a:r>
          </a:p>
          <a:p>
            <a:r>
              <a:rPr lang="en-US" b="1" dirty="0" smtClean="0"/>
              <a:t>If my student qualifies for GT Services, how will they be served?</a:t>
            </a:r>
            <a:endParaRPr lang="en-US" dirty="0" smtClean="0"/>
          </a:p>
          <a:p>
            <a:r>
              <a:rPr lang="en-US" dirty="0" smtClean="0"/>
              <a:t>GT Services are designed to develop critical and creative thinking skills, problem solving skills, and reference skills for students demonstrating gifted abilities.  The specific services each student receives vary, depending on the student’s placement recommendation and emerging educational, social, and emotional needs. </a:t>
            </a:r>
          </a:p>
          <a:p>
            <a:r>
              <a:rPr lang="en-US" dirty="0" smtClean="0"/>
              <a:t> </a:t>
            </a:r>
          </a:p>
          <a:p>
            <a:r>
              <a:rPr lang="en-US" b="1" dirty="0" smtClean="0"/>
              <a:t>How do I start the GT identification process?</a:t>
            </a:r>
            <a:endParaRPr lang="en-US" dirty="0" smtClean="0"/>
          </a:p>
          <a:p>
            <a:r>
              <a:rPr lang="en-US" dirty="0" smtClean="0"/>
              <a:t>Complete a </a:t>
            </a:r>
            <a:r>
              <a:rPr lang="en-US" b="1" dirty="0" smtClean="0"/>
              <a:t>GT Testing Referral</a:t>
            </a:r>
            <a:r>
              <a:rPr lang="en-US" dirty="0" smtClean="0"/>
              <a:t> form and return to Mrs. Yoakam, GT Facilitator. These forms are available during the school year on our shared Leap/ GT Services folder or through your student’s classroom teacher. </a:t>
            </a:r>
          </a:p>
          <a:p>
            <a:pPr>
              <a:buNone/>
            </a:pPr>
            <a:r>
              <a:rPr lang="en-US" dirty="0" smtClean="0"/>
              <a:t> </a:t>
            </a:r>
          </a:p>
          <a:p>
            <a:pPr>
              <a:buNone/>
            </a:pPr>
            <a:r>
              <a:rPr lang="en-US" dirty="0" smtClean="0"/>
              <a:t> </a:t>
            </a:r>
          </a:p>
          <a:p>
            <a:pPr>
              <a:buNone/>
            </a:pPr>
            <a:r>
              <a:rPr lang="en-US" dirty="0" smtClean="0"/>
              <a: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Gifted and Talented Characteristics</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25000" lnSpcReduction="20000"/>
          </a:bodyPr>
          <a:lstStyle/>
          <a:p>
            <a:r>
              <a:rPr lang="en-US" sz="4400" dirty="0" smtClean="0"/>
              <a:t>Students with gifted and talented abilities often display some of the following characteristics:</a:t>
            </a:r>
          </a:p>
          <a:p>
            <a:r>
              <a:rPr lang="en-US" sz="4400" dirty="0" smtClean="0"/>
              <a:t> </a:t>
            </a:r>
          </a:p>
          <a:p>
            <a:r>
              <a:rPr lang="en-US" sz="4400" b="1" dirty="0" smtClean="0"/>
              <a:t>1.  Advanced Language</a:t>
            </a:r>
            <a:r>
              <a:rPr lang="en-US" sz="4400" dirty="0" smtClean="0"/>
              <a:t>  </a:t>
            </a:r>
          </a:p>
          <a:p>
            <a:r>
              <a:rPr lang="en-US" sz="4400" dirty="0" smtClean="0"/>
              <a:t>Uses advanced language compared to peers. Enjoys telling detailed stories.  Has large storehouse of information and extensive vocabulary. Expressive. Makes comparisons to explain relationships. </a:t>
            </a:r>
          </a:p>
          <a:p>
            <a:r>
              <a:rPr lang="en-US" sz="4400" b="1" dirty="0" smtClean="0"/>
              <a:t>    </a:t>
            </a:r>
            <a:endParaRPr lang="en-US" sz="4400" dirty="0" smtClean="0"/>
          </a:p>
          <a:p>
            <a:r>
              <a:rPr lang="en-US" sz="4400" b="1" dirty="0" smtClean="0"/>
              <a:t>2.  Analytical Thinking  </a:t>
            </a:r>
            <a:endParaRPr lang="en-US" sz="4400" dirty="0" smtClean="0"/>
          </a:p>
          <a:p>
            <a:r>
              <a:rPr lang="en-US" sz="4400" dirty="0" smtClean="0"/>
              <a:t>Has a high level of problem solving and reasoning skills.  Aware. Observes surroundings intensely and is attentive to details in the environment. Understands complex ideas and thoughts. Sees patterns. Thinks deeply.</a:t>
            </a:r>
          </a:p>
          <a:p>
            <a:r>
              <a:rPr lang="en-US" sz="4400" b="1" dirty="0" smtClean="0"/>
              <a:t>    </a:t>
            </a:r>
            <a:endParaRPr lang="en-US" sz="4400" dirty="0" smtClean="0"/>
          </a:p>
          <a:p>
            <a:r>
              <a:rPr lang="en-US" sz="4400" b="1" dirty="0" smtClean="0"/>
              <a:t>3.  Meaning Motivation</a:t>
            </a:r>
            <a:r>
              <a:rPr lang="en-US" sz="4400" dirty="0" smtClean="0"/>
              <a:t> </a:t>
            </a:r>
          </a:p>
          <a:p>
            <a:r>
              <a:rPr lang="en-US" sz="4400" dirty="0" smtClean="0"/>
              <a:t>Curious.  Asks questions to make sense of rules and relationships.  Generates original solutions to problems. Persistent in areas of interest. Creates unique products and innovations. Makes unexpected connections. </a:t>
            </a:r>
          </a:p>
          <a:p>
            <a:r>
              <a:rPr lang="en-US" sz="4400" b="1" dirty="0" smtClean="0"/>
              <a:t>    </a:t>
            </a:r>
            <a:endParaRPr lang="en-US" sz="4400" dirty="0" smtClean="0"/>
          </a:p>
          <a:p>
            <a:r>
              <a:rPr lang="en-US" sz="4400" b="1" dirty="0" smtClean="0"/>
              <a:t>4.  Perspective</a:t>
            </a:r>
            <a:r>
              <a:rPr lang="en-US" sz="4400" dirty="0" smtClean="0"/>
              <a:t>  </a:t>
            </a:r>
          </a:p>
          <a:p>
            <a:r>
              <a:rPr lang="en-US" sz="4400" dirty="0" smtClean="0"/>
              <a:t>Understands different points of view.  Insightful.  Values fairness.  Sees the “bigger picture.”  Creative when solving problems or looking for solutions. Demonstrates complex perspective in work. </a:t>
            </a:r>
          </a:p>
          <a:p>
            <a:r>
              <a:rPr lang="en-US" sz="4400" b="1" dirty="0" smtClean="0"/>
              <a:t>    </a:t>
            </a:r>
            <a:endParaRPr lang="en-US" sz="4400" dirty="0" smtClean="0"/>
          </a:p>
          <a:p>
            <a:r>
              <a:rPr lang="en-US" sz="4400" b="1" dirty="0" smtClean="0"/>
              <a:t>5. Sense of Humor  </a:t>
            </a:r>
            <a:endParaRPr lang="en-US" sz="4400" dirty="0" smtClean="0"/>
          </a:p>
          <a:p>
            <a:r>
              <a:rPr lang="en-US" sz="4400" dirty="0" smtClean="0"/>
              <a:t>Understands and uses subtle nuances of language.  Highly creative, fun loving, witty. Experiments with language figuratively for humorous effect. Unusual imagination. </a:t>
            </a:r>
          </a:p>
          <a:p>
            <a:r>
              <a:rPr lang="en-US" sz="4400" b="1" dirty="0" smtClean="0"/>
              <a:t>    </a:t>
            </a:r>
            <a:endParaRPr lang="en-US" sz="4400" dirty="0" smtClean="0"/>
          </a:p>
          <a:p>
            <a:r>
              <a:rPr lang="en-US" sz="4400" b="1" dirty="0" smtClean="0"/>
              <a:t>6.  Sensitivity</a:t>
            </a:r>
            <a:r>
              <a:rPr lang="en-US" sz="4400" dirty="0" smtClean="0"/>
              <a:t> </a:t>
            </a:r>
          </a:p>
          <a:p>
            <a:r>
              <a:rPr lang="en-US" sz="4400" dirty="0" smtClean="0"/>
              <a:t>Empathetic.  Internalizes others feelings and emotions.  Shows awareness of problems that others may not recognize.  Exhibits concern for world issues. Cares deeply.  Extensive memory about people and conversations. </a:t>
            </a:r>
          </a:p>
          <a:p>
            <a:r>
              <a:rPr lang="en-US" sz="4400" b="1" dirty="0" smtClean="0"/>
              <a:t>    </a:t>
            </a:r>
            <a:endParaRPr lang="en-US" sz="4400" dirty="0" smtClean="0"/>
          </a:p>
          <a:p>
            <a:r>
              <a:rPr lang="en-US" sz="4400" b="1" dirty="0" smtClean="0"/>
              <a:t>7.  Accelerated Learning</a:t>
            </a:r>
            <a:r>
              <a:rPr lang="en-US" sz="4400" dirty="0" smtClean="0"/>
              <a:t>  </a:t>
            </a:r>
          </a:p>
          <a:p>
            <a:r>
              <a:rPr lang="en-US" sz="4400" dirty="0" smtClean="0"/>
              <a:t>Learns quickly.  Large storehouse of information.  Sees patterns in procedures, experiences, ideas. Sees logical and common sense answers.  Performs better with more challenging or complex tasks. </a:t>
            </a:r>
          </a:p>
          <a:p>
            <a:r>
              <a:rPr lang="en-US" sz="4400" dirty="0" smtClean="0"/>
              <a:t> </a:t>
            </a:r>
          </a:p>
          <a:p>
            <a:r>
              <a:rPr lang="en-US" dirty="0" smtClean="0"/>
              <a:t>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161</TotalTime>
  <Words>740</Words>
  <Application>Microsoft Macintosh PowerPoint</Application>
  <PresentationFormat>On-screen Show (4:3)</PresentationFormat>
  <Paragraphs>181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GT Services</vt:lpstr>
      <vt:lpstr>Gifted and Talented Goals and Objectives</vt:lpstr>
      <vt:lpstr>  State Goal for Gifted/Talented Student Services </vt:lpstr>
      <vt:lpstr>Critical, Logical and Creative Problem Solving</vt:lpstr>
      <vt:lpstr>Mission &amp; Objectives</vt:lpstr>
      <vt:lpstr>GT Personnel</vt:lpstr>
      <vt:lpstr>LISD GT Identification</vt:lpstr>
      <vt:lpstr>Identification continued</vt:lpstr>
      <vt:lpstr>Gifted and Talented Characteristics</vt:lpstr>
      <vt:lpstr>Gifted and Talented Referral</vt:lpstr>
      <vt:lpstr>Kinder Service Plan</vt:lpstr>
      <vt:lpstr>First Grade</vt:lpstr>
      <vt:lpstr>Second Grade</vt:lpstr>
      <vt:lpstr>Third, Fourth and Fifth Grade</vt:lpstr>
      <vt:lpstr>Identified Gifted and Talented Students Second - Fifth</vt:lpstr>
      <vt:lpstr>Hicks GT Curriculum and Instruction</vt:lpstr>
      <vt:lpstr>PLANNED LEARNING EXPERIENCES</vt:lpstr>
      <vt:lpstr>Planned Learning Experiences</vt:lpstr>
      <vt:lpstr>Planned Learning Experiences</vt:lpstr>
      <vt:lpstr>PowerPoint Presentation</vt:lpstr>
      <vt:lpstr>Third Grade  Overview</vt:lpstr>
      <vt:lpstr>3rd Grade</vt:lpstr>
      <vt:lpstr>Fourth Grade Overview</vt:lpstr>
      <vt:lpstr>PowerPoint Presentation</vt:lpstr>
      <vt:lpstr>Fifth Grade Overview</vt:lpstr>
      <vt:lpstr>5th GRADE</vt:lpstr>
    </vt:vector>
  </TitlesOfParts>
  <Company>Lewisville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 Services</dc:title>
  <dc:creator>Lori Yoakam</dc:creator>
  <cp:lastModifiedBy>lori yoakam</cp:lastModifiedBy>
  <cp:revision>28</cp:revision>
  <dcterms:created xsi:type="dcterms:W3CDTF">2013-05-07T18:00:03Z</dcterms:created>
  <dcterms:modified xsi:type="dcterms:W3CDTF">2013-08-26T15:55:21Z</dcterms:modified>
</cp:coreProperties>
</file>